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7" r:id="rId5"/>
    <p:sldId id="258" r:id="rId6"/>
    <p:sldId id="265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087" autoAdjust="0"/>
  </p:normalViewPr>
  <p:slideViewPr>
    <p:cSldViewPr snapToGrid="0">
      <p:cViewPr varScale="1">
        <p:scale>
          <a:sx n="45" d="100"/>
          <a:sy n="45" d="100"/>
        </p:scale>
        <p:origin x="1643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Truett" userId="13d0979a-a9ed-4ed4-85ec-245b8f20282a" providerId="ADAL" clId="{9FFE202B-C5A0-4A0A-84E3-6900FE60FA30}"/>
    <pc:docChg chg="custSel modSld sldOrd">
      <pc:chgData name="James Truett" userId="13d0979a-a9ed-4ed4-85ec-245b8f20282a" providerId="ADAL" clId="{9FFE202B-C5A0-4A0A-84E3-6900FE60FA30}" dt="2024-12-03T17:07:10.336" v="459" actId="20577"/>
      <pc:docMkLst>
        <pc:docMk/>
      </pc:docMkLst>
      <pc:sldChg chg="ord modNotesTx">
        <pc:chgData name="James Truett" userId="13d0979a-a9ed-4ed4-85ec-245b8f20282a" providerId="ADAL" clId="{9FFE202B-C5A0-4A0A-84E3-6900FE60FA30}" dt="2024-12-03T16:54:45.153" v="13" actId="6549"/>
        <pc:sldMkLst>
          <pc:docMk/>
          <pc:sldMk cId="1753862187" sldId="257"/>
        </pc:sldMkLst>
      </pc:sldChg>
      <pc:sldChg chg="modNotesTx">
        <pc:chgData name="James Truett" userId="13d0979a-a9ed-4ed4-85ec-245b8f20282a" providerId="ADAL" clId="{9FFE202B-C5A0-4A0A-84E3-6900FE60FA30}" dt="2024-12-03T17:07:10.336" v="459" actId="20577"/>
        <pc:sldMkLst>
          <pc:docMk/>
          <pc:sldMk cId="266466393" sldId="259"/>
        </pc:sldMkLst>
      </pc:sldChg>
      <pc:sldChg chg="modSp mod modNotesTx">
        <pc:chgData name="James Truett" userId="13d0979a-a9ed-4ed4-85ec-245b8f20282a" providerId="ADAL" clId="{9FFE202B-C5A0-4A0A-84E3-6900FE60FA30}" dt="2024-12-03T16:57:01.607" v="331" actId="20577"/>
        <pc:sldMkLst>
          <pc:docMk/>
          <pc:sldMk cId="3395546780" sldId="265"/>
        </pc:sldMkLst>
        <pc:picChg chg="mod">
          <ac:chgData name="James Truett" userId="13d0979a-a9ed-4ed4-85ec-245b8f20282a" providerId="ADAL" clId="{9FFE202B-C5A0-4A0A-84E3-6900FE60FA30}" dt="2024-12-03T16:55:19.430" v="15" actId="1076"/>
          <ac:picMkLst>
            <pc:docMk/>
            <pc:sldMk cId="3395546780" sldId="265"/>
            <ac:picMk id="7" creationId="{0FEDA168-5455-A4A8-B4F9-11C6A0AE02BF}"/>
          </ac:picMkLst>
        </pc:picChg>
      </pc:sldChg>
    </pc:docChg>
  </pc:docChgLst>
  <pc:docChgLst>
    <pc:chgData name="James Croft" userId="5e3761c7-27bd-4e61-9a36-d087306795a8" providerId="ADAL" clId="{A1AC73C0-9833-4F5F-B4C7-3FA4E222AF04}"/>
    <pc:docChg chg="delSld">
      <pc:chgData name="James Croft" userId="5e3761c7-27bd-4e61-9a36-d087306795a8" providerId="ADAL" clId="{A1AC73C0-9833-4F5F-B4C7-3FA4E222AF04}" dt="2024-12-11T12:45:33.251" v="0" actId="47"/>
      <pc:docMkLst>
        <pc:docMk/>
      </pc:docMkLst>
      <pc:sldChg chg="del">
        <pc:chgData name="James Croft" userId="5e3761c7-27bd-4e61-9a36-d087306795a8" providerId="ADAL" clId="{A1AC73C0-9833-4F5F-B4C7-3FA4E222AF04}" dt="2024-12-11T12:45:33.251" v="0" actId="47"/>
        <pc:sldMkLst>
          <pc:docMk/>
          <pc:sldMk cId="3300288194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576A3-6341-47D3-A93E-7C76148E5446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5DBAE-B38E-461E-AD96-F4421D39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76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Introduce:</a:t>
            </a:r>
          </a:p>
          <a:p>
            <a:pPr marL="171450" indent="-171450">
              <a:buFontTx/>
              <a:buChar char="-"/>
            </a:pPr>
            <a:r>
              <a:rPr lang="en-GB" dirty="0"/>
              <a:t>James Truett, Senior Planning Officer in the Strategic sites team GCSP</a:t>
            </a:r>
          </a:p>
          <a:p>
            <a:pPr marL="171450" indent="-171450">
              <a:buFontTx/>
              <a:buChar char="-"/>
            </a:pPr>
            <a:r>
              <a:rPr lang="en-GB" dirty="0"/>
              <a:t>I am the case officer and supporting on 2 outstanding reserved matters applications and handling the remaining outstanding planning conditions and minor applications across this site, and I have previously dealt and assisted with numerous planning applications across Cambourne West.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 two developers, Taylor Wimpey and </a:t>
            </a:r>
            <a:r>
              <a:rPr lang="en-GB" dirty="0" err="1"/>
              <a:t>Vistry</a:t>
            </a:r>
            <a:r>
              <a:rPr lang="en-GB" dirty="0"/>
              <a:t> are unable to present at this meeting so I am stepping in to provide an overview of the 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F2D7-B76C-4F05-B899-A1AD5A9E0F0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62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Outline permission was granted in December 2017 (denoted by the RLB) which includes 2,350 dwellings, retail, offices/light industry, community and leisure facilities and schools. </a:t>
            </a:r>
          </a:p>
          <a:p>
            <a:pPr marL="171450" indent="-171450">
              <a:buFontTx/>
              <a:buChar char="-"/>
            </a:pPr>
            <a:r>
              <a:rPr lang="en-GB" dirty="0"/>
              <a:t>For each development parcel or strategic engineering and landscaping element a reserved matters application must be submitted and approved by the local planning authority.</a:t>
            </a:r>
          </a:p>
          <a:p>
            <a:pPr marL="171450" indent="-171450">
              <a:buFontTx/>
              <a:buChar char="-"/>
            </a:pPr>
            <a:r>
              <a:rPr lang="en-GB" dirty="0"/>
              <a:t>Applications for the approval of reserved matter shall be made to the local authority before the expiration of 16 years from December 2017 (December 2033)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9F2D7-B76C-4F05-B899-A1AD5A9E0F0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423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shows the approved parameter plan for the Cambourne West development. </a:t>
            </a:r>
          </a:p>
          <a:p>
            <a:r>
              <a:rPr lang="en-GB" dirty="0"/>
              <a:t>This shows some of the key principles which guides the development including the general layout, the movement strategy, and points of interest (i.e. schools, shops, and community centres).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5DBAE-B38E-461E-AD96-F4421D39B0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395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Phasing plan for development (</a:t>
            </a:r>
            <a:r>
              <a:rPr lang="en-GB" dirty="0" err="1"/>
              <a:t>Swansley</a:t>
            </a:r>
            <a:r>
              <a:rPr lang="en-GB" dirty="0"/>
              <a:t> Park, Sheepfold, </a:t>
            </a:r>
            <a:r>
              <a:rPr lang="en-GB" dirty="0" err="1"/>
              <a:t>Woodfields</a:t>
            </a:r>
            <a:r>
              <a:rPr lang="en-GB" dirty="0"/>
              <a:t>)</a:t>
            </a:r>
          </a:p>
          <a:p>
            <a:pPr marL="171450" indent="-171450">
              <a:buFontTx/>
              <a:buChar char="-"/>
            </a:pPr>
            <a:r>
              <a:rPr lang="en-GB" dirty="0"/>
              <a:t>Parcel 1.1 (S/4537/19/RM) –  Approval June 2020 for 200 Dwellings</a:t>
            </a:r>
          </a:p>
          <a:p>
            <a:pPr marL="171450" indent="-171450">
              <a:buFontTx/>
              <a:buChar char="-"/>
            </a:pPr>
            <a:r>
              <a:rPr lang="en-GB" dirty="0"/>
              <a:t>Parcel 1.2 (20/01536/REM) – June 2020 for 190 Dwellings </a:t>
            </a:r>
          </a:p>
          <a:p>
            <a:pPr marL="171450" indent="-171450">
              <a:buFontTx/>
              <a:buChar char="-"/>
            </a:pPr>
            <a:r>
              <a:rPr lang="en-GB" dirty="0"/>
              <a:t>Parcel 1.3a and 1.3d (20/02543/REM) – Approved May 2021 for 150 Dwellings</a:t>
            </a:r>
          </a:p>
          <a:p>
            <a:pPr marL="171450" indent="-171450">
              <a:buFontTx/>
              <a:buChar char="-"/>
            </a:pPr>
            <a:r>
              <a:rPr lang="en-GB" dirty="0"/>
              <a:t>Parcels 1.3b, 1.3c, 1.3e, 1.4a &amp; 1.4b (20/01640/REM) – Approved June 2020 for 286 Dwellings</a:t>
            </a:r>
          </a:p>
          <a:p>
            <a:pPr marL="171450" indent="-171450">
              <a:buFontTx/>
              <a:buChar char="-"/>
            </a:pPr>
            <a:r>
              <a:rPr lang="en-GB" dirty="0"/>
              <a:t>Parcel 1.5 (22/04745/REM) – Approved May 2023 for 41 Dwellings</a:t>
            </a:r>
          </a:p>
          <a:p>
            <a:pPr marL="171450" indent="-171450">
              <a:buFontTx/>
              <a:buChar char="-"/>
            </a:pPr>
            <a:r>
              <a:rPr lang="en-GB" dirty="0"/>
              <a:t>Parcel 2.1 (22/04785/REM) – Approved July 2023 for 118 Dwellings</a:t>
            </a:r>
          </a:p>
          <a:p>
            <a:pPr marL="171450" indent="-171450">
              <a:buFontTx/>
              <a:buChar char="-"/>
            </a:pPr>
            <a:r>
              <a:rPr lang="en-GB" dirty="0"/>
              <a:t>985 dwellings have reserved matters permission. </a:t>
            </a:r>
            <a:r>
              <a:rPr lang="en-GB"/>
              <a:t>Over 373 </a:t>
            </a:r>
            <a:r>
              <a:rPr lang="en-GB" dirty="0"/>
              <a:t>occupied, reaching this mark at the start of the year. 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Final slide showing the layout as a whole.</a:t>
            </a:r>
          </a:p>
          <a:p>
            <a:pPr marL="171450" indent="-171450">
              <a:buFontTx/>
              <a:buChar char="-"/>
            </a:pPr>
            <a:r>
              <a:rPr lang="en-GB" dirty="0"/>
              <a:t>Planning obligations are achieved through a section 106 agreement between the county council, district council and the land owners, this include community related facilities.</a:t>
            </a:r>
          </a:p>
          <a:p>
            <a:pPr marL="171450" indent="-171450">
              <a:buFontTx/>
              <a:buChar char="-"/>
            </a:pPr>
            <a:r>
              <a:rPr lang="en-GB" dirty="0"/>
              <a:t>37 LAPs, 5 LEAPs, 2 NEAPs and 6 SIP.</a:t>
            </a:r>
          </a:p>
          <a:p>
            <a:pPr marL="171450" indent="-171450">
              <a:buFontTx/>
              <a:buChar char="-"/>
            </a:pPr>
            <a:r>
              <a:rPr lang="en-GB" dirty="0"/>
              <a:t>Local Area of play is primarily for under 6s</a:t>
            </a:r>
          </a:p>
          <a:p>
            <a:pPr marL="171450" indent="-171450">
              <a:buFontTx/>
              <a:buChar char="-"/>
            </a:pPr>
            <a:r>
              <a:rPr lang="en-GB" dirty="0"/>
              <a:t>Locally equipped area of play is for children beginning to go out and play independently</a:t>
            </a:r>
          </a:p>
          <a:p>
            <a:pPr marL="171450" indent="-171450">
              <a:buFontTx/>
              <a:buChar char="-"/>
            </a:pPr>
            <a:r>
              <a:rPr lang="en-GB" dirty="0"/>
              <a:t>Neighbourhood Equipped Area of Play is for older children but with play opportunities for younger children too.</a:t>
            </a:r>
          </a:p>
          <a:p>
            <a:pPr marL="171450" indent="-171450">
              <a:buFontTx/>
              <a:buChar char="-"/>
            </a:pPr>
            <a:r>
              <a:rPr lang="en-GB" dirty="0"/>
              <a:t>Space for imaginative play</a:t>
            </a:r>
          </a:p>
          <a:p>
            <a:pPr marL="171450" indent="-171450">
              <a:buFontTx/>
              <a:buChar char="-"/>
            </a:pPr>
            <a:r>
              <a:rPr lang="en-GB" dirty="0"/>
              <a:t>Over 10ha of land is allocated for sports provision including buildings, parking, sports pitches and running track.</a:t>
            </a:r>
          </a:p>
          <a:p>
            <a:pPr marL="171450" indent="-171450">
              <a:buFontTx/>
              <a:buChar char="-"/>
            </a:pPr>
            <a:r>
              <a:rPr lang="en-GB" dirty="0"/>
              <a:t>New community building is proposed</a:t>
            </a:r>
          </a:p>
          <a:p>
            <a:pPr marL="171450" indent="-171450">
              <a:buFontTx/>
              <a:buChar char="-"/>
            </a:pPr>
            <a:r>
              <a:rPr lang="en-GB" dirty="0"/>
              <a:t>Allotments (2.63ha) proposed</a:t>
            </a:r>
          </a:p>
          <a:p>
            <a:pPr marL="171450" indent="-171450">
              <a:buFontTx/>
              <a:buChar char="-"/>
            </a:pPr>
            <a:r>
              <a:rPr lang="en-GB" dirty="0"/>
              <a:t>Burial ground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9F2D7-B76C-4F05-B899-A1AD5A9E0F0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61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D0C1-CBD8-B537-08A6-3011EAB00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F0D478-CF30-3946-53CA-163CFA600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FCCBE-FD81-0719-803E-C34FDAF02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03F1-A432-4247-8AF3-8B97C0CBA0DB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A6313-3BFD-2AC9-4E8C-91AA4382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0A1FB-8686-40DC-8475-06AEA79DC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D-6641-47A0-BE07-F602463F3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56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DD684-50B1-B88A-7769-1D81187FE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18E5D-5F40-6919-B5FE-32B0D9111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D5396-0E43-DAC1-4098-E7D10F321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03F1-A432-4247-8AF3-8B97C0CBA0DB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5AB9F-52B4-E830-73E5-96D1C51F3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379A2-F2F4-FB1E-A126-BD322D25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D-6641-47A0-BE07-F602463F3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60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141B8F-7FA0-0CB0-CA5B-5DE32F10ED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C91A91-57EE-6632-D4A2-7358AF961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CDFB4-CC61-2F0E-57A1-F1579D70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03F1-A432-4247-8AF3-8B97C0CBA0DB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4B5AC-FB0A-C457-F530-5CFB6D38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81ADA-8BBF-7EFF-9A72-E8B59D1E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D-6641-47A0-BE07-F602463F3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66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13A4D-65B6-3684-7D2B-037AB2BE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2DC91-6CE1-3DB1-0519-1BFFC953A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8D2BB-AA6A-F029-747B-3FA07972B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03F1-A432-4247-8AF3-8B97C0CBA0DB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F5AD-21D8-35DC-97FC-B80E3BCC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154C1-FE67-4266-1626-2A179937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D-6641-47A0-BE07-F602463F3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29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1E622-A3EB-F409-7E45-04185ECE9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C01C0-6C80-A7BD-1FE8-8EA98477F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00F55-87ED-EB98-F7C7-F46D23803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03F1-A432-4247-8AF3-8B97C0CBA0DB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11424-6F7D-34C9-3003-850C3441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95BEC-9E6D-6467-D39B-1A9AE003A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D-6641-47A0-BE07-F602463F3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32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D77D5-93C6-15E9-FB44-A27DC3C5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26B05-B75A-1D11-EDEA-20FA3F7D5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D4AAE-A249-D557-698E-B5E4745ED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7A9F3-5759-25EA-79B9-CCB5194E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03F1-A432-4247-8AF3-8B97C0CBA0DB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0AD06-155B-D5C5-FF93-A251A7F7D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B14E8-C654-CE85-F32C-8A5436B43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D-6641-47A0-BE07-F602463F3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62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0CB92-3265-904E-C698-4CA42177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AADE5-6F53-871B-E885-6FDFE75C6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E2FEF-00C6-B38D-C7CA-4656580B5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1210D-32D8-C286-1EDF-97BCF0B93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94891B-8DE4-CCCA-0234-EB1AD1E40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F213C-A30A-F9B3-2FBE-73CB7A7E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03F1-A432-4247-8AF3-8B97C0CBA0DB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6418B4-9E66-FEDF-291D-FB9A662A8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BA1CE9-93D8-0AB5-1118-0ED57CDB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D-6641-47A0-BE07-F602463F3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95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CD8A-F927-8757-8BC9-0DB43AA4B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241410-6C38-B090-DD54-442304534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03F1-A432-4247-8AF3-8B97C0CBA0DB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BB57B-3EC0-A4A2-206F-DA664679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C5683-9509-87E7-4AD0-D276A19CA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D-6641-47A0-BE07-F602463F3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32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2677E4-C3BF-225E-47C0-621562EA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03F1-A432-4247-8AF3-8B97C0CBA0DB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B2810-BF07-5DC5-1BC5-3972E5419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2DAB9-11A7-511F-B7FF-BD7169AE0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D-6641-47A0-BE07-F602463F3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17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00659-C55A-0E23-8ABB-11FA284F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059F4-B914-0BC3-7C9A-49B631F99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88456-72DC-5C5A-3131-08CA47360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C14A8-9DBA-4635-09E9-3169B0EDE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03F1-A432-4247-8AF3-8B97C0CBA0DB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1662A-E373-A76C-6CD9-254B4FC4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372E1-9F18-AA9A-B980-497937B3D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D-6641-47A0-BE07-F602463F3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92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5C1A0-1A75-4A45-D677-921EEFF9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4EA015-47E0-074C-6BB0-81A88FF03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988C3-BAF4-D1EC-6B88-29A20A47C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19809-A1FA-A642-962D-3F07117B2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03F1-A432-4247-8AF3-8B97C0CBA0DB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261E-18BE-6D1D-C583-28AD750DD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0DA86-F374-11C4-8989-11896A68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4D6D-6641-47A0-BE07-F602463F3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84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5F84AC-DC1B-7F85-2671-FFFA30F0A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EAEFF-3756-9FFB-C294-FA875CE1C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544B0-9444-87F0-2D54-53A5A3A69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1803F1-A432-4247-8AF3-8B97C0CBA0DB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E150A-2E7C-5E92-DA25-BF5AD46B5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6EE04-8BA5-5F7E-CE5E-0C169D4C6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A44D6D-6641-47A0-BE07-F602463F3B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96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arlotte.burton@greatercambridgeplanning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9A75-DD33-430A-9B0A-F33E15CBF5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Cambourne West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BB814-6738-465E-AF6B-BEDC25EB7C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James Truett, Senior Planning Officer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e: </a:t>
            </a:r>
            <a:r>
              <a:rPr kumimoji="0" lang="en-GB" sz="2400" b="0" i="0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james.truett</a:t>
            </a:r>
            <a:r>
              <a:rPr kumimoji="0" lang="en-GB" sz="2400" b="0" i="0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@greatercambridgeplanning.org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3E30EA0-DB06-4AAA-A700-900EF233E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012" y="254545"/>
            <a:ext cx="2583976" cy="187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86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05DC-AB7B-473D-B7E9-61D3708F2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S/2903/14/OL – Outline Planning Permission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F788A-2451-48AE-BEE5-B85E64E7C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0468"/>
            <a:ext cx="3078892" cy="2882299"/>
          </a:xfrm>
        </p:spPr>
        <p:txBody>
          <a:bodyPr>
            <a:normAutofit fontScale="92500"/>
          </a:bodyPr>
          <a:lstStyle/>
          <a:p>
            <a:r>
              <a:rPr lang="en-GB" dirty="0"/>
              <a:t>Outline planning permission granted December 2017 (as amended by S/1775/19/NM)</a:t>
            </a:r>
          </a:p>
          <a:p>
            <a:r>
              <a:rPr lang="en-GB" dirty="0"/>
              <a:t>2,350 residential units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3250F-22BB-4F59-B38F-1ED0AF082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995" y="1311803"/>
            <a:ext cx="6608805" cy="537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3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EDA168-5455-A4A8-B4F9-11C6A0AE0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567" y="0"/>
            <a:ext cx="9678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4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2292A-49CD-4BA0-960A-2E5331823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118758"/>
          </a:xfrm>
        </p:spPr>
        <p:txBody>
          <a:bodyPr/>
          <a:lstStyle/>
          <a:p>
            <a:pPr algn="ctr"/>
            <a:r>
              <a:rPr lang="en-GB" dirty="0"/>
              <a:t>Layout and development phases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B30A3-DF8E-4A54-9805-A5BB838106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0" t="4383" r="2850" b="3767"/>
          <a:stretch/>
        </p:blipFill>
        <p:spPr>
          <a:xfrm>
            <a:off x="49695" y="868061"/>
            <a:ext cx="9570103" cy="58245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AA6F3-E6A8-4E19-88E3-F80308F84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779" y="1739127"/>
            <a:ext cx="2813222" cy="4351338"/>
          </a:xfrm>
        </p:spPr>
        <p:txBody>
          <a:bodyPr/>
          <a:lstStyle/>
          <a:p>
            <a:r>
              <a:rPr lang="en-GB" dirty="0"/>
              <a:t>Parcels 1.1, 1.2, 1.3, and 1.4 - received reserved matters approval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66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b81e68-8582-4e5b-a4f6-edcf914ba655" xsi:nil="true"/>
    <lcf76f155ced4ddcb4097134ff3c332f xmlns="1d03f480-3f88-459c-b49a-9b43c245f62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A4E713C40A6442B05ACE88E3F8C01D" ma:contentTypeVersion="15" ma:contentTypeDescription="Create a new document." ma:contentTypeScope="" ma:versionID="7831aaa16b465dc1889945653af4e518">
  <xsd:schema xmlns:xsd="http://www.w3.org/2001/XMLSchema" xmlns:xs="http://www.w3.org/2001/XMLSchema" xmlns:p="http://schemas.microsoft.com/office/2006/metadata/properties" xmlns:ns2="1d03f480-3f88-459c-b49a-9b43c245f62b" xmlns:ns3="beb81e68-8582-4e5b-a4f6-edcf914ba655" targetNamespace="http://schemas.microsoft.com/office/2006/metadata/properties" ma:root="true" ma:fieldsID="c6ba63387180aff2b6b20c77b8845b4c" ns2:_="" ns3:_="">
    <xsd:import namespace="1d03f480-3f88-459c-b49a-9b43c245f62b"/>
    <xsd:import namespace="beb81e68-8582-4e5b-a4f6-edcf914ba65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3f480-3f88-459c-b49a-9b43c245f62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db97ddb5-ea2d-41f4-9e8e-bc0c5aea45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81e68-8582-4e5b-a4f6-edcf914ba65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c8b7d4e-f310-4336-ad78-3dee9ad8acc5}" ma:internalName="TaxCatchAll" ma:showField="CatchAllData" ma:web="beb81e68-8582-4e5b-a4f6-edcf914ba6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B816E9-470A-4D10-9A8B-722E1E15576C}">
  <ds:schemaRefs>
    <ds:schemaRef ds:uri="http://schemas.microsoft.com/office/2006/metadata/properties"/>
    <ds:schemaRef ds:uri="http://schemas.microsoft.com/office/infopath/2007/PartnerControls"/>
    <ds:schemaRef ds:uri="beb81e68-8582-4e5b-a4f6-edcf914ba655"/>
    <ds:schemaRef ds:uri="1d03f480-3f88-459c-b49a-9b43c245f62b"/>
  </ds:schemaRefs>
</ds:datastoreItem>
</file>

<file path=customXml/itemProps2.xml><?xml version="1.0" encoding="utf-8"?>
<ds:datastoreItem xmlns:ds="http://schemas.openxmlformats.org/officeDocument/2006/customXml" ds:itemID="{74369D2D-6ECF-46AA-88C1-91D9B6E88F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D7E59F-F827-4FD2-A7A4-7A52EE300F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03f480-3f88-459c-b49a-9b43c245f62b"/>
    <ds:schemaRef ds:uri="beb81e68-8582-4e5b-a4f6-edcf914ba6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538</Words>
  <Application>Microsoft Office PowerPoint</Application>
  <PresentationFormat>Widescreen</PresentationFormat>
  <Paragraphs>42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Office Theme</vt:lpstr>
      <vt:lpstr>Cambourne West</vt:lpstr>
      <vt:lpstr>S/2903/14/OL – Outline Planning Permission</vt:lpstr>
      <vt:lpstr>PowerPoint Presentation</vt:lpstr>
      <vt:lpstr>Layout and development phases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Truett</dc:creator>
  <cp:lastModifiedBy>James Croft</cp:lastModifiedBy>
  <cp:revision>1</cp:revision>
  <dcterms:created xsi:type="dcterms:W3CDTF">2024-12-03T16:53:29Z</dcterms:created>
  <dcterms:modified xsi:type="dcterms:W3CDTF">2024-12-11T12:45:34Z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0x010100D2A4E713C40A6442B05ACE88E3F8C01D</vt:lpwstr>
  </property>
  <property fmtid="{D5CDD505-2E9C-101B-9397-08002B2CF9AE}" pid="3" name="MediaServiceImageTags">
    <vt:lpwstr/>
  </property>
</Properties>
</file>